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778" r:id="rId5"/>
    <p:sldId id="858" r:id="rId6"/>
    <p:sldId id="908" r:id="rId7"/>
    <p:sldId id="923" r:id="rId8"/>
    <p:sldId id="1058" r:id="rId9"/>
    <p:sldId id="1059" r:id="rId10"/>
    <p:sldId id="847" r:id="rId11"/>
    <p:sldId id="903" r:id="rId12"/>
    <p:sldId id="904" r:id="rId13"/>
    <p:sldId id="907" r:id="rId14"/>
    <p:sldId id="905" r:id="rId15"/>
    <p:sldId id="914" r:id="rId16"/>
    <p:sldId id="922" r:id="rId17"/>
    <p:sldId id="911" r:id="rId18"/>
    <p:sldId id="913" r:id="rId19"/>
    <p:sldId id="918" r:id="rId20"/>
    <p:sldId id="919" r:id="rId21"/>
    <p:sldId id="920" r:id="rId22"/>
    <p:sldId id="912" r:id="rId23"/>
    <p:sldId id="915" r:id="rId24"/>
    <p:sldId id="906" r:id="rId25"/>
    <p:sldId id="921" r:id="rId26"/>
    <p:sldId id="909" r:id="rId27"/>
    <p:sldId id="1123" r:id="rId28"/>
    <p:sldId id="1127" r:id="rId29"/>
    <p:sldId id="1115" r:id="rId30"/>
    <p:sldId id="917" r:id="rId31"/>
    <p:sldId id="916" r:id="rId32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Siebeck" initials="J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205A7D"/>
    <a:srgbClr val="F1892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FD128-0DC3-4A63-BFFB-0B349FD2A781}" v="160" dt="2023-08-10T18:59:31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Fechner" userId="008cbfdc-b5ef-4ea4-96bc-81d619eebff4" providerId="ADAL" clId="{2D1FD128-0DC3-4A63-BFFB-0B349FD2A781}"/>
    <pc:docChg chg="addSld delSld modSld sldOrd">
      <pc:chgData name="Mike Fechner" userId="008cbfdc-b5ef-4ea4-96bc-81d619eebff4" providerId="ADAL" clId="{2D1FD128-0DC3-4A63-BFFB-0B349FD2A781}" dt="2023-08-10T18:59:31.951" v="159"/>
      <pc:docMkLst>
        <pc:docMk/>
      </pc:docMkLst>
      <pc:sldChg chg="del">
        <pc:chgData name="Mike Fechner" userId="008cbfdc-b5ef-4ea4-96bc-81d619eebff4" providerId="ADAL" clId="{2D1FD128-0DC3-4A63-BFFB-0B349FD2A781}" dt="2023-08-10T18:58:03.668" v="5" actId="47"/>
        <pc:sldMkLst>
          <pc:docMk/>
          <pc:sldMk cId="2028209068" sldId="761"/>
        </pc:sldMkLst>
      </pc:sldChg>
      <pc:sldChg chg="ord">
        <pc:chgData name="Mike Fechner" userId="008cbfdc-b5ef-4ea4-96bc-81d619eebff4" providerId="ADAL" clId="{2D1FD128-0DC3-4A63-BFFB-0B349FD2A781}" dt="2023-08-10T18:57:50.086" v="3"/>
        <pc:sldMkLst>
          <pc:docMk/>
          <pc:sldMk cId="261575164" sldId="858"/>
        </pc:sldMkLst>
      </pc:sldChg>
      <pc:sldChg chg="add">
        <pc:chgData name="Mike Fechner" userId="008cbfdc-b5ef-4ea4-96bc-81d619eebff4" providerId="ADAL" clId="{2D1FD128-0DC3-4A63-BFFB-0B349FD2A781}" dt="2023-08-10T18:58:00.371" v="4"/>
        <pc:sldMkLst>
          <pc:docMk/>
          <pc:sldMk cId="3329776846" sldId="923"/>
        </pc:sldMkLst>
      </pc:sldChg>
      <pc:sldChg chg="add">
        <pc:chgData name="Mike Fechner" userId="008cbfdc-b5ef-4ea4-96bc-81d619eebff4" providerId="ADAL" clId="{2D1FD128-0DC3-4A63-BFFB-0B349FD2A781}" dt="2023-08-10T18:58:00.371" v="4"/>
        <pc:sldMkLst>
          <pc:docMk/>
          <pc:sldMk cId="2281085924" sldId="1058"/>
        </pc:sldMkLst>
      </pc:sldChg>
      <pc:sldChg chg="add">
        <pc:chgData name="Mike Fechner" userId="008cbfdc-b5ef-4ea4-96bc-81d619eebff4" providerId="ADAL" clId="{2D1FD128-0DC3-4A63-BFFB-0B349FD2A781}" dt="2023-08-10T18:58:00.371" v="4"/>
        <pc:sldMkLst>
          <pc:docMk/>
          <pc:sldMk cId="130250009" sldId="1059"/>
        </pc:sldMkLst>
      </pc:sldChg>
      <pc:sldChg chg="modSp add mod">
        <pc:chgData name="Mike Fechner" userId="008cbfdc-b5ef-4ea4-96bc-81d619eebff4" providerId="ADAL" clId="{2D1FD128-0DC3-4A63-BFFB-0B349FD2A781}" dt="2023-08-10T18:59:25.987" v="155" actId="20577"/>
        <pc:sldMkLst>
          <pc:docMk/>
          <pc:sldMk cId="504740227" sldId="1115"/>
        </pc:sldMkLst>
        <pc:spChg chg="mod">
          <ac:chgData name="Mike Fechner" userId="008cbfdc-b5ef-4ea4-96bc-81d619eebff4" providerId="ADAL" clId="{2D1FD128-0DC3-4A63-BFFB-0B349FD2A781}" dt="2023-08-10T18:59:25.987" v="155" actId="20577"/>
          <ac:spMkLst>
            <pc:docMk/>
            <pc:sldMk cId="504740227" sldId="1115"/>
            <ac:spMk id="3" creationId="{F3589BF7-CB64-6BE2-D3F7-BDBA076E23D2}"/>
          </ac:spMkLst>
        </pc:spChg>
      </pc:sldChg>
      <pc:sldChg chg="add ord">
        <pc:chgData name="Mike Fechner" userId="008cbfdc-b5ef-4ea4-96bc-81d619eebff4" providerId="ADAL" clId="{2D1FD128-0DC3-4A63-BFFB-0B349FD2A781}" dt="2023-08-10T18:59:29.544" v="157"/>
        <pc:sldMkLst>
          <pc:docMk/>
          <pc:sldMk cId="1108941626" sldId="1123"/>
        </pc:sldMkLst>
      </pc:sldChg>
      <pc:sldChg chg="add ord">
        <pc:chgData name="Mike Fechner" userId="008cbfdc-b5ef-4ea4-96bc-81d619eebff4" providerId="ADAL" clId="{2D1FD128-0DC3-4A63-BFFB-0B349FD2A781}" dt="2023-08-10T18:59:31.951" v="159"/>
        <pc:sldMkLst>
          <pc:docMk/>
          <pc:sldMk cId="2702058386" sldId="112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0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202488" cy="531813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100343" tIns="50172" rIns="100343" bIns="50172" numCol="1" anchor="t" anchorCtr="0" compatLnSpc="1">
            <a:prstTxWarp prst="textNoShape">
              <a:avLst/>
            </a:prstTxWarp>
            <a:spAutoFit/>
          </a:bodyPr>
          <a:lstStyle>
            <a:lvl1pPr algn="ctr" defTabSz="1001781" eaLnBrk="0" hangingPunct="0">
              <a:defRPr sz="1400" b="1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Unit Testing ABL Applications</a:t>
            </a:r>
          </a:p>
          <a:p>
            <a:pPr>
              <a:defRPr/>
            </a:pPr>
            <a:r>
              <a:rPr lang="en-US"/>
              <a:t>Mike Fechner, Consultingwerk Ltd.</a:t>
            </a:r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312863" y="9777888"/>
            <a:ext cx="4616450" cy="4091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100343" tIns="50172" rIns="100343" bIns="50172" numCol="1" anchor="b" anchorCtr="0" compatLnSpc="1">
            <a:prstTxWarp prst="textNoShape">
              <a:avLst/>
            </a:prstTxWarp>
            <a:spAutoFit/>
          </a:bodyPr>
          <a:lstStyle>
            <a:lvl1pPr algn="ctr" defTabSz="1001713" eaLnBrk="0" hangingPunct="0">
              <a:defRPr sz="1000"/>
            </a:lvl1pPr>
          </a:lstStyle>
          <a:p>
            <a:pPr>
              <a:defRPr/>
            </a:pPr>
            <a:r>
              <a:rPr lang="de-DE"/>
              <a:t>PUG Challenge Americas 2015</a:t>
            </a:r>
            <a:br>
              <a:rPr lang="en-US"/>
            </a:br>
            <a:fld id="{1A79A37D-6208-40A2-9361-F30F3EE3AEFB}" type="slidenum">
              <a:rPr lang="en-US" smtClean="0"/>
              <a:pPr>
                <a:defRPr/>
              </a:pPr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9682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5" tIns="49522" rIns="99045" bIns="49522" numCol="1" anchor="t" anchorCtr="0" compatLnSpc="1">
            <a:prstTxWarp prst="textNoShape">
              <a:avLst/>
            </a:prstTxWarp>
          </a:bodyPr>
          <a:lstStyle>
            <a:lvl1pPr defTabSz="988600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5" tIns="49522" rIns="99045" bIns="49522" numCol="1" anchor="t" anchorCtr="0" compatLnSpc="1">
            <a:prstTxWarp prst="textNoShape">
              <a:avLst/>
            </a:prstTxWarp>
          </a:bodyPr>
          <a:lstStyle>
            <a:lvl1pPr algn="r" defTabSz="988600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D2624D6-10B4-4ECC-B0C6-125D0531D8CC}" type="datetimeFigureOut">
              <a:rPr lang="en-US"/>
              <a:pPr>
                <a:defRPr/>
              </a:pPr>
              <a:t>8/10/2023</a:t>
            </a:fld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5" tIns="49522" rIns="99045" bIns="495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5" tIns="49522" rIns="99045" bIns="49522" numCol="1" anchor="b" anchorCtr="0" compatLnSpc="1">
            <a:prstTxWarp prst="textNoShape">
              <a:avLst/>
            </a:prstTxWarp>
          </a:bodyPr>
          <a:lstStyle>
            <a:lvl1pPr defTabSz="988600" eaLnBrk="1" hangingPunct="1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5" tIns="49522" rIns="99045" bIns="49522" numCol="1" anchor="b" anchorCtr="0" compatLnSpc="1">
            <a:prstTxWarp prst="textNoShape">
              <a:avLst/>
            </a:prstTxWarp>
          </a:bodyPr>
          <a:lstStyle>
            <a:lvl1pPr algn="r" defTabSz="989013" eaLnBrk="1" hangingPunct="1">
              <a:defRPr sz="1300"/>
            </a:lvl1pPr>
          </a:lstStyle>
          <a:p>
            <a:pPr>
              <a:defRPr/>
            </a:pPr>
            <a:fld id="{C02FF39D-EA9E-47BE-832C-6F990EE9D42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849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46DAFBF-A7E4-4A6D-B0F5-29FE31F0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6643"/>
          <a:stretch/>
        </p:blipFill>
        <p:spPr>
          <a:xfrm>
            <a:off x="0" y="1340768"/>
            <a:ext cx="12192000" cy="551723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D950926-A5B1-4FF6-A9B4-5A9AAE42B092}"/>
              </a:ext>
            </a:extLst>
          </p:cNvPr>
          <p:cNvSpPr/>
          <p:nvPr userDrawn="1"/>
        </p:nvSpPr>
        <p:spPr>
          <a:xfrm>
            <a:off x="-24680" y="0"/>
            <a:ext cx="12216680" cy="1187480"/>
          </a:xfrm>
          <a:prstGeom prst="rect">
            <a:avLst/>
          </a:prstGeom>
          <a:solidFill>
            <a:srgbClr val="205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7CAB9A8-858F-4C7A-8861-BA276B2C789C}"/>
              </a:ext>
            </a:extLst>
          </p:cNvPr>
          <p:cNvSpPr/>
          <p:nvPr userDrawn="1"/>
        </p:nvSpPr>
        <p:spPr>
          <a:xfrm>
            <a:off x="623392" y="2420888"/>
            <a:ext cx="8928992" cy="29523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="1">
              <a:solidFill>
                <a:srgbClr val="E9833B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4B05FC7-52CB-4094-835C-A85303360CDF}"/>
              </a:ext>
            </a:extLst>
          </p:cNvPr>
          <p:cNvSpPr/>
          <p:nvPr userDrawn="1"/>
        </p:nvSpPr>
        <p:spPr>
          <a:xfrm>
            <a:off x="623392" y="2780928"/>
            <a:ext cx="335080" cy="432048"/>
          </a:xfrm>
          <a:prstGeom prst="rect">
            <a:avLst/>
          </a:prstGeom>
          <a:solidFill>
            <a:srgbClr val="E98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E38BD8AD-EDD0-4BFF-AA3D-C642EE6C9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676522"/>
            <a:ext cx="5844087" cy="677108"/>
          </a:xfrm>
        </p:spPr>
        <p:txBody>
          <a:bodyPr/>
          <a:lstStyle>
            <a:lvl1pPr>
              <a:defRPr sz="3600">
                <a:solidFill>
                  <a:srgbClr val="F18926"/>
                </a:solidFill>
              </a:defRPr>
            </a:lvl1pPr>
          </a:lstStyle>
          <a:p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DEB1AB4-553A-4E8D-A5E7-6C7AE36884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37824"/>
            <a:ext cx="3273608" cy="5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59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05A7D"/>
                </a:solidFill>
              </a:defRPr>
            </a:lvl1pPr>
          </a:lstStyle>
          <a:p>
            <a:r>
              <a:rPr lang="de-DE"/>
              <a:t>Titel </a:t>
            </a:r>
            <a:r>
              <a:rPr lang="de-DE" err="1"/>
              <a:t>duch</a:t>
            </a:r>
            <a:r>
              <a:rPr lang="de-DE"/>
              <a:t>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782" y="2078037"/>
            <a:ext cx="10972800" cy="4467227"/>
          </a:xfrm>
        </p:spPr>
        <p:txBody>
          <a:bodyPr/>
          <a:lstStyle>
            <a:lvl1pPr marL="342900" indent="-3429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742950" indent="-28575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786534" y="6545264"/>
            <a:ext cx="1166284" cy="2682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EC575-DB4A-422A-8A09-0E4784B2222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0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05A7D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91574" y="2152181"/>
            <a:ext cx="5384800" cy="4393083"/>
          </a:xfrm>
        </p:spPr>
        <p:txBody>
          <a:bodyPr/>
          <a:lstStyle>
            <a:lvl1pPr marL="342900" indent="-342900">
              <a:buClr>
                <a:srgbClr val="205A7D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205A7D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56632" y="2152181"/>
            <a:ext cx="5384800" cy="4393083"/>
          </a:xfrm>
        </p:spPr>
        <p:txBody>
          <a:bodyPr/>
          <a:lstStyle>
            <a:lvl1pPr marL="342900" indent="-342900">
              <a:buClr>
                <a:srgbClr val="205A7D"/>
              </a:buClr>
              <a:buFont typeface="Wingdings" panose="05000000000000000000" pitchFamily="2" charset="2"/>
              <a:buChar char="§"/>
              <a:defRPr sz="2800"/>
            </a:lvl1pPr>
            <a:lvl2pPr marL="742950" indent="-285750">
              <a:buClr>
                <a:srgbClr val="205A7D"/>
              </a:buClr>
              <a:buFont typeface="Wingdings" panose="05000000000000000000" pitchFamily="2" charset="2"/>
              <a:buChar char="§"/>
              <a:defRPr sz="2400"/>
            </a:lvl2pPr>
            <a:lvl3pPr marL="11430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1800"/>
            </a:lvl4pPr>
            <a:lvl5pPr marL="20574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1408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2211" y="1412775"/>
            <a:ext cx="4011084" cy="929863"/>
          </a:xfrm>
        </p:spPr>
        <p:txBody>
          <a:bodyPr anchor="b"/>
          <a:lstStyle>
            <a:lvl1pPr algn="l">
              <a:defRPr sz="2000" b="1">
                <a:solidFill>
                  <a:srgbClr val="205A7D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89343" y="1412774"/>
            <a:ext cx="6815667" cy="4956150"/>
          </a:xfrm>
        </p:spPr>
        <p:txBody>
          <a:bodyPr/>
          <a:lstStyle>
            <a:lvl1pPr marL="342900" indent="-342900">
              <a:buClr>
                <a:srgbClr val="205A7D"/>
              </a:buClr>
              <a:buFont typeface="Wingdings" panose="05000000000000000000" pitchFamily="2" charset="2"/>
              <a:buChar char="§"/>
              <a:defRPr sz="3200"/>
            </a:lvl1pPr>
            <a:lvl2pPr marL="742950" indent="-285750">
              <a:buClr>
                <a:srgbClr val="205A7D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205A7D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2211" y="2430809"/>
            <a:ext cx="4011084" cy="39381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172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EB1DE5-6E28-451C-B05E-A108DD16E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ABA489-AD4B-40C0-8D74-37EE43EA30C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172073-5BB9-4545-8874-0C4C0282B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628696" y="2464880"/>
            <a:ext cx="2567560" cy="425682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B79930E-34DD-4114-82C4-081C05D5E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019" y="1287715"/>
            <a:ext cx="10972800" cy="720725"/>
          </a:xfrm>
        </p:spPr>
        <p:txBody>
          <a:bodyPr/>
          <a:lstStyle>
            <a:lvl1pPr>
              <a:defRPr>
                <a:solidFill>
                  <a:srgbClr val="205A7D"/>
                </a:solidFill>
              </a:defRPr>
            </a:lvl1pPr>
          </a:lstStyle>
          <a:p>
            <a:r>
              <a:rPr lang="de-DE"/>
              <a:t>Agenda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541B3DF-15C3-4A1F-B75F-064E7117C69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4782" y="2078037"/>
            <a:ext cx="10972800" cy="4608512"/>
          </a:xfrm>
        </p:spPr>
        <p:txBody>
          <a:bodyPr/>
          <a:lstStyle>
            <a:lvl1pPr marL="342900" indent="-342900">
              <a:buClr>
                <a:srgbClr val="205A7D"/>
              </a:buClr>
              <a:buFont typeface="Wingdings" panose="05000000000000000000" pitchFamily="2" charset="2"/>
              <a:buChar char="§"/>
              <a:defRPr b="0">
                <a:solidFill>
                  <a:schemeClr val="tx1"/>
                </a:solidFill>
              </a:defRPr>
            </a:lvl1pPr>
            <a:lvl2pPr marL="742950" indent="-28575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rgbClr val="205A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1828800" indent="0">
              <a:buClr>
                <a:srgbClr val="205A7D"/>
              </a:buClr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5pPr>
          </a:lstStyle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 b="1"/>
              <a:t>Topic 1</a:t>
            </a:r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/>
              <a:t>Topic 2</a:t>
            </a:r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/>
              <a:t>Topic 3</a:t>
            </a:r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/>
              <a:t>Topic 4</a:t>
            </a:r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/>
              <a:t>Topic 5</a:t>
            </a:r>
          </a:p>
          <a:p>
            <a:pPr lvl="0"/>
            <a:endParaRPr lang="de-DE"/>
          </a:p>
          <a:p>
            <a:pPr lvl="4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44343D1-2632-4967-B377-378E5E8D0406}"/>
              </a:ext>
            </a:extLst>
          </p:cNvPr>
          <p:cNvSpPr/>
          <p:nvPr userDrawn="1"/>
        </p:nvSpPr>
        <p:spPr>
          <a:xfrm>
            <a:off x="911424" y="2078037"/>
            <a:ext cx="3528392" cy="499823"/>
          </a:xfrm>
          <a:prstGeom prst="rect">
            <a:avLst/>
          </a:prstGeom>
          <a:noFill/>
          <a:ln w="53975">
            <a:solidFill>
              <a:srgbClr val="205A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80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FC4930F-C2F3-45BC-81C6-AF97C6A56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ABA489-AD4B-40C0-8D74-37EE43EA30C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C2822A0-32D7-4396-BF4E-9DA86020C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r="6643"/>
          <a:stretch/>
        </p:blipFill>
        <p:spPr>
          <a:xfrm>
            <a:off x="-14520" y="1340768"/>
            <a:ext cx="12192000" cy="55172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CD2E1EC-3B7D-4D2F-AF41-D45C59C4973C}"/>
              </a:ext>
            </a:extLst>
          </p:cNvPr>
          <p:cNvSpPr/>
          <p:nvPr userDrawn="1"/>
        </p:nvSpPr>
        <p:spPr>
          <a:xfrm>
            <a:off x="-24680" y="11678"/>
            <a:ext cx="12192000" cy="1175802"/>
          </a:xfrm>
          <a:prstGeom prst="rect">
            <a:avLst/>
          </a:prstGeom>
          <a:solidFill>
            <a:srgbClr val="205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92FFFF-FE6F-462F-9538-1626DADE61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37824"/>
            <a:ext cx="3273608" cy="56897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53F0EF-83D6-421A-A25B-07C2C755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3212976"/>
            <a:ext cx="7286625" cy="590931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05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25B60-884F-43CE-932E-E51802D7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7C42FC-D449-4489-820E-65456393F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ABA489-AD4B-40C0-8D74-37EE43EA30C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D112ED-CB0B-4EA4-AC59-00267AA603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E78A25-DD53-42F3-809E-559EEEAD81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31" y="2348880"/>
            <a:ext cx="9480376" cy="2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39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5019" y="1287715"/>
            <a:ext cx="10972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782" y="2078037"/>
            <a:ext cx="109728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2D3E8D-C0E0-46CD-A57A-BAC5E36C03C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404664"/>
            <a:ext cx="2663644" cy="47838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381A1D1-175D-4400-A32C-BB49714B6EB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20832" y="332655"/>
            <a:ext cx="10972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/>
              <a:t>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E33B396-143A-401D-92AE-E4F113C1E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b="17127"/>
          <a:stretch/>
        </p:blipFill>
        <p:spPr>
          <a:xfrm>
            <a:off x="0" y="-1100"/>
            <a:ext cx="12288688" cy="1204458"/>
          </a:xfrm>
          <a:prstGeom prst="rect">
            <a:avLst/>
          </a:prstGeom>
        </p:spPr>
      </p:pic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4C63CC4F-2CFF-4679-978C-48BB38C8DE5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07368" y="6545263"/>
            <a:ext cx="7393516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/>
              <a:t>© 20</a:t>
            </a:r>
            <a:r>
              <a:rPr lang="en-001"/>
              <a:t>23</a:t>
            </a:r>
            <a:r>
              <a:rPr lang="en-US"/>
              <a:t> Consultingwerk Software Services Ltd. All rights reserved.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3A7E7C1-82A8-456C-8A18-E8069B2BFB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10974677" y="6552405"/>
            <a:ext cx="1166283" cy="268287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>
              <a:defRPr/>
            </a:pPr>
            <a:fld id="{44ABA489-AD4B-40C0-8D74-37EE43EA30C2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6085DFC-6374-4A83-B7F7-DC7D5A26622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37824"/>
            <a:ext cx="3273608" cy="5689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99" r:id="rId1"/>
    <p:sldLayoutId id="2147485201" r:id="rId2"/>
    <p:sldLayoutId id="2147485203" r:id="rId3"/>
    <p:sldLayoutId id="2147485207" r:id="rId4"/>
    <p:sldLayoutId id="2147485209" r:id="rId5"/>
    <p:sldLayoutId id="2147485208" r:id="rId6"/>
    <p:sldLayoutId id="2147485210" r:id="rId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205A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05A7D"/>
        </a:buClr>
        <a:buFont typeface="Wingdings" panose="05000000000000000000" pitchFamily="2" charset="2"/>
        <a:buChar char="§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05A7D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05A7D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05A7D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05A7D"/>
        </a:buClr>
        <a:buFont typeface="Wingdings" panose="05000000000000000000" pitchFamily="2" charset="2"/>
        <a:buChar char="§"/>
        <a:defRPr sz="1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consultingwerk" TargetMode="External"/><Relationship Id="rId2" Type="http://schemas.openxmlformats.org/officeDocument/2006/relationships/hyperlink" Target="https://www.consultingwerk.com/news/ev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onsultingwerk.com/news/event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26E516-3715-4F94-BCDA-0632BEE4F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364" y="2564904"/>
            <a:ext cx="7920880" cy="677108"/>
          </a:xfrm>
        </p:spPr>
        <p:txBody>
          <a:bodyPr/>
          <a:lstStyle/>
          <a:p>
            <a:r>
              <a:rPr lang="en-001" sz="440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Live demo - Building a </a:t>
            </a:r>
            <a:r>
              <a:rPr lang="en-001" sz="4400" kern="12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Pasoe</a:t>
            </a:r>
            <a:r>
              <a:rPr lang="en-001" sz="4400" kern="12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Docker image in a pipeline</a:t>
            </a:r>
            <a:endParaRPr lang="de-DE" sz="4400" kern="12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CE378E0-92AD-4436-A71D-8DF2EF0AD11A}"/>
              </a:ext>
            </a:extLst>
          </p:cNvPr>
          <p:cNvSpPr txBox="1"/>
          <p:nvPr/>
        </p:nvSpPr>
        <p:spPr>
          <a:xfrm>
            <a:off x="1057364" y="4653136"/>
            <a:ext cx="748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>
                <a:solidFill>
                  <a:srgbClr val="F18926"/>
                </a:solidFill>
              </a:rPr>
              <a:t>Daniël van Doorn</a:t>
            </a:r>
          </a:p>
          <a:p>
            <a:r>
              <a:rPr lang="de-DE" sz="2200">
                <a:solidFill>
                  <a:srgbClr val="F18926"/>
                </a:solidFill>
              </a:rPr>
              <a:t>Senior </a:t>
            </a:r>
            <a:r>
              <a:rPr lang="en-001" sz="2200">
                <a:solidFill>
                  <a:srgbClr val="F18926"/>
                </a:solidFill>
              </a:rPr>
              <a:t>DevOps </a:t>
            </a:r>
            <a:r>
              <a:rPr lang="de-DE" sz="2200">
                <a:solidFill>
                  <a:srgbClr val="F18926"/>
                </a:solidFill>
              </a:rPr>
              <a:t>Consultant</a:t>
            </a:r>
            <a:r>
              <a:rPr lang="en-001" sz="2200">
                <a:solidFill>
                  <a:srgbClr val="F18926"/>
                </a:solidFill>
              </a:rPr>
              <a:t> </a:t>
            </a:r>
            <a:endParaRPr lang="de-DE" sz="2200">
              <a:solidFill>
                <a:srgbClr val="F18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1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974C9-00B3-FA60-B6EB-97AD2513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Building the Docker image: The plan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0D673-7F1A-80D3-919C-D2EAA2B8C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714C0-2701-C815-34FB-8CED5C2CDE8F}"/>
              </a:ext>
            </a:extLst>
          </p:cNvPr>
          <p:cNvSpPr/>
          <p:nvPr/>
        </p:nvSpPr>
        <p:spPr>
          <a:xfrm>
            <a:off x="594782" y="2348880"/>
            <a:ext cx="1252746" cy="10801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Source</a:t>
            </a:r>
            <a:endParaRPr lang="de-D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EA7DD6C-F236-29DD-3CC0-0B726B3C1722}"/>
              </a:ext>
            </a:extLst>
          </p:cNvPr>
          <p:cNvSpPr/>
          <p:nvPr/>
        </p:nvSpPr>
        <p:spPr>
          <a:xfrm>
            <a:off x="1876138" y="2581918"/>
            <a:ext cx="1915606" cy="648072"/>
          </a:xfrm>
          <a:prstGeom prst="rightArrow">
            <a:avLst/>
          </a:prstGeom>
          <a:solidFill>
            <a:schemeClr val="accent1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Compile</a:t>
            </a:r>
            <a:endParaRPr lang="de-D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0C6427D-C4F9-9DFB-9F5B-7355E9463F68}"/>
              </a:ext>
            </a:extLst>
          </p:cNvPr>
          <p:cNvSpPr/>
          <p:nvPr/>
        </p:nvSpPr>
        <p:spPr>
          <a:xfrm>
            <a:off x="3820354" y="2511863"/>
            <a:ext cx="1843598" cy="77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Create Library</a:t>
            </a:r>
            <a:endParaRPr lang="de-D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F777AEE-7072-EAB1-B613-DB30B9441B08}"/>
              </a:ext>
            </a:extLst>
          </p:cNvPr>
          <p:cNvSpPr/>
          <p:nvPr/>
        </p:nvSpPr>
        <p:spPr>
          <a:xfrm>
            <a:off x="5711746" y="2519393"/>
            <a:ext cx="3048550" cy="77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Prep Docker workspace</a:t>
            </a:r>
            <a:endParaRPr lang="de-DE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8846B4-0ECE-4E10-B6CF-E9B554208C1B}"/>
              </a:ext>
            </a:extLst>
          </p:cNvPr>
          <p:cNvSpPr/>
          <p:nvPr/>
        </p:nvSpPr>
        <p:spPr>
          <a:xfrm>
            <a:off x="8756808" y="2519393"/>
            <a:ext cx="2595775" cy="773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Build Docker Image</a:t>
            </a:r>
            <a:endParaRPr lang="de-D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5EB2AAA-AFCF-F6CE-1DB5-84088394DAE6}"/>
              </a:ext>
            </a:extLst>
          </p:cNvPr>
          <p:cNvSpPr/>
          <p:nvPr/>
        </p:nvSpPr>
        <p:spPr>
          <a:xfrm>
            <a:off x="551384" y="4293096"/>
            <a:ext cx="11089232" cy="2736304"/>
          </a:xfrm>
          <a:prstGeom prst="rightArrow">
            <a:avLst>
              <a:gd name="adj1" fmla="val 445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40378B-981E-78BC-E77C-8497E58608E3}"/>
              </a:ext>
            </a:extLst>
          </p:cNvPr>
          <p:cNvSpPr txBox="1"/>
          <p:nvPr/>
        </p:nvSpPr>
        <p:spPr>
          <a:xfrm>
            <a:off x="4686505" y="468475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/>
              <a:t>Build Docker Image</a:t>
            </a:r>
            <a:endParaRPr lang="de-DE"/>
          </a:p>
          <a:p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35C3FD-0832-DC29-D4D4-AD06163BBEDD}"/>
              </a:ext>
            </a:extLst>
          </p:cNvPr>
          <p:cNvSpPr/>
          <p:nvPr/>
        </p:nvSpPr>
        <p:spPr>
          <a:xfrm>
            <a:off x="695400" y="5331081"/>
            <a:ext cx="964714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Base Image</a:t>
            </a:r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6FFC15-A531-1118-29CF-C862FD812ADA}"/>
              </a:ext>
            </a:extLst>
          </p:cNvPr>
          <p:cNvSpPr/>
          <p:nvPr/>
        </p:nvSpPr>
        <p:spPr>
          <a:xfrm>
            <a:off x="2063552" y="5336087"/>
            <a:ext cx="964714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Add Java</a:t>
            </a:r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A28013-4CBC-7103-6DC4-C506C5B2B567}"/>
              </a:ext>
            </a:extLst>
          </p:cNvPr>
          <p:cNvSpPr/>
          <p:nvPr/>
        </p:nvSpPr>
        <p:spPr>
          <a:xfrm>
            <a:off x="3488924" y="5351641"/>
            <a:ext cx="1742980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Add </a:t>
            </a:r>
            <a:r>
              <a:rPr lang="en-001" err="1"/>
              <a:t>Entrypoint</a:t>
            </a:r>
            <a:r>
              <a:rPr lang="en-001"/>
              <a:t> script</a:t>
            </a:r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6E1652-805F-917F-D234-5FB5538F60A7}"/>
              </a:ext>
            </a:extLst>
          </p:cNvPr>
          <p:cNvSpPr/>
          <p:nvPr/>
        </p:nvSpPr>
        <p:spPr>
          <a:xfrm>
            <a:off x="5519936" y="5350301"/>
            <a:ext cx="964714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Create PASOE</a:t>
            </a:r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D1A1F-94DC-E165-064C-07356D357EEA}"/>
              </a:ext>
            </a:extLst>
          </p:cNvPr>
          <p:cNvSpPr/>
          <p:nvPr/>
        </p:nvSpPr>
        <p:spPr>
          <a:xfrm>
            <a:off x="6888088" y="5338082"/>
            <a:ext cx="1742980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Add Application pl</a:t>
            </a:r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E07A8D-F171-A51D-E498-4D8868933657}"/>
              </a:ext>
            </a:extLst>
          </p:cNvPr>
          <p:cNvSpPr/>
          <p:nvPr/>
        </p:nvSpPr>
        <p:spPr>
          <a:xfrm>
            <a:off x="9048328" y="5335910"/>
            <a:ext cx="1233199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01"/>
              <a:t>Configure PASOE</a:t>
            </a:r>
            <a:endParaRPr lang="de-DE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C85729-E167-B04D-A0B2-534784AFBFE8}"/>
              </a:ext>
            </a:extLst>
          </p:cNvPr>
          <p:cNvSpPr/>
          <p:nvPr/>
        </p:nvSpPr>
        <p:spPr>
          <a:xfrm>
            <a:off x="8634284" y="5451558"/>
            <a:ext cx="457441" cy="415034"/>
          </a:xfrm>
          <a:prstGeom prst="rightArrow">
            <a:avLst/>
          </a:prstGeom>
          <a:solidFill>
            <a:schemeClr val="accent4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C4DBA3-733F-097A-BE87-695B87D325CB}"/>
              </a:ext>
            </a:extLst>
          </p:cNvPr>
          <p:cNvSpPr/>
          <p:nvPr/>
        </p:nvSpPr>
        <p:spPr>
          <a:xfrm>
            <a:off x="6488492" y="5465949"/>
            <a:ext cx="410201" cy="415034"/>
          </a:xfrm>
          <a:prstGeom prst="rightArrow">
            <a:avLst/>
          </a:prstGeom>
          <a:solidFill>
            <a:schemeClr val="accent4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84FCCE6-44F2-31F0-91BE-DF014C3D36DC}"/>
              </a:ext>
            </a:extLst>
          </p:cNvPr>
          <p:cNvSpPr/>
          <p:nvPr/>
        </p:nvSpPr>
        <p:spPr>
          <a:xfrm>
            <a:off x="5237635" y="5444978"/>
            <a:ext cx="291364" cy="415034"/>
          </a:xfrm>
          <a:prstGeom prst="rightArrow">
            <a:avLst/>
          </a:prstGeom>
          <a:solidFill>
            <a:schemeClr val="accent4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28A6906-A5DF-925A-8F46-B8181AA0E58C}"/>
              </a:ext>
            </a:extLst>
          </p:cNvPr>
          <p:cNvSpPr/>
          <p:nvPr/>
        </p:nvSpPr>
        <p:spPr>
          <a:xfrm>
            <a:off x="3041483" y="5451558"/>
            <a:ext cx="460174" cy="415034"/>
          </a:xfrm>
          <a:prstGeom prst="rightArrow">
            <a:avLst/>
          </a:prstGeom>
          <a:solidFill>
            <a:schemeClr val="accent4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BB01D82-F2C6-2AE9-A1D0-5379FDA7F5F4}"/>
              </a:ext>
            </a:extLst>
          </p:cNvPr>
          <p:cNvSpPr/>
          <p:nvPr/>
        </p:nvSpPr>
        <p:spPr>
          <a:xfrm>
            <a:off x="1672199" y="5444978"/>
            <a:ext cx="288032" cy="415034"/>
          </a:xfrm>
          <a:prstGeom prst="rightArrow">
            <a:avLst/>
          </a:prstGeom>
          <a:solidFill>
            <a:schemeClr val="accent4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27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2D72-B58C-5A12-D1E0-3473D853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Live Demo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A4E6C-86B0-2D77-CC68-F380E630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/>
              <a:t>Building an REST API inside a Docker container</a:t>
            </a:r>
          </a:p>
          <a:p>
            <a:pPr lvl="1"/>
            <a:r>
              <a:rPr lang="en-001"/>
              <a:t>Setting up Jenkins (only master no additional build nodes)</a:t>
            </a:r>
          </a:p>
          <a:p>
            <a:pPr lvl="1"/>
            <a:r>
              <a:rPr lang="en-001"/>
              <a:t>Set up a multi branch pipeline with </a:t>
            </a:r>
            <a:r>
              <a:rPr lang="en-001" err="1"/>
              <a:t>Jenkinsfile</a:t>
            </a:r>
            <a:endParaRPr lang="en-001"/>
          </a:p>
          <a:p>
            <a:r>
              <a:rPr lang="en-001"/>
              <a:t>Building / Compiling the API</a:t>
            </a:r>
          </a:p>
          <a:p>
            <a:r>
              <a:rPr lang="en-001"/>
              <a:t>Assembling the Docker Work Space</a:t>
            </a:r>
          </a:p>
          <a:p>
            <a:r>
              <a:rPr lang="en-001"/>
              <a:t>Creating the Docker image </a:t>
            </a:r>
          </a:p>
          <a:p>
            <a:r>
              <a:rPr lang="en-001"/>
              <a:t>Configuring the PASOE in the </a:t>
            </a:r>
            <a:r>
              <a:rPr lang="en-001" err="1"/>
              <a:t>Dockerfile</a:t>
            </a:r>
            <a:endParaRPr lang="en-001"/>
          </a:p>
          <a:p>
            <a:r>
              <a:rPr lang="en-001"/>
              <a:t>Running the 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7FC5D-E35B-38AF-3895-228A9492F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4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61B9-89F3-93D3-A9F5-5E745D47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Git workspace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8941-D542-6925-2D66-D9276D8E3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6A76-E958-9D8F-F84A-251CB4CF1E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CD994-7894-4E3A-9CA4-9F7ADC38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00827"/>
            <a:ext cx="118586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5AA0-60AD-B1AE-B49A-08A8AE963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592" y="2924944"/>
            <a:ext cx="10972800" cy="720725"/>
          </a:xfrm>
        </p:spPr>
        <p:txBody>
          <a:bodyPr/>
          <a:lstStyle/>
          <a:p>
            <a:r>
              <a:rPr lang="en-001"/>
              <a:t>Out of scope for the demo</a:t>
            </a:r>
            <a:br>
              <a:rPr lang="en-001"/>
            </a:br>
            <a:r>
              <a:rPr lang="en-001"/>
              <a:t>Already provided in the workspace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21797-E8A0-3988-4F6F-93C966E135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05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ACB9-2C6C-7BE8-7B1F-AD5896B6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6752"/>
            <a:ext cx="2198613" cy="3797469"/>
          </a:xfrm>
        </p:spPr>
        <p:txBody>
          <a:bodyPr/>
          <a:lstStyle/>
          <a:p>
            <a:r>
              <a:rPr lang="en-001"/>
              <a:t>The API</a:t>
            </a:r>
            <a:br>
              <a:rPr lang="en-001"/>
            </a:b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122-A759-9F93-FA85-491D9E7A4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049F0-6753-5F32-E33B-1563D70F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3" y="1196752"/>
            <a:ext cx="9386873" cy="56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4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73DC-A73E-B2BC-EBC3-BF749753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Entry Point Script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CA431-11C9-B923-5233-4F69617B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651AC-062B-B44D-7E08-FE0638376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CFF1E-6D30-2D21-C893-C9C2CFE4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243266"/>
            <a:ext cx="6118979" cy="55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6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12B2-10B9-5CDE-2E66-B87C1896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commit.cmd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CFADB-53CF-53F2-87DD-546D3B9E8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D9BB3-9C4E-D9A2-BA88-13381C4C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2780928"/>
            <a:ext cx="5432487" cy="17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EC75C-4CEF-683C-A4D9-176AAB18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run.cmd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7662D-905D-C979-53D8-2215E3C1B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91555C-8327-071F-0680-6921AE62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224" y="2420888"/>
            <a:ext cx="9939551" cy="284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E2D6-DE16-16D7-454C-308FDCA1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Requirements for PASOE Docker image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CD4DF-414A-C063-5E3E-BE7FED826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/>
              <a:t>From PASOE base image (12.7.0)</a:t>
            </a:r>
          </a:p>
          <a:p>
            <a:r>
              <a:rPr lang="en-001"/>
              <a:t>Install JDK (JDK 17.0.4)</a:t>
            </a:r>
          </a:p>
          <a:p>
            <a:r>
              <a:rPr lang="en-001"/>
              <a:t>Insert entry point script start.sh (remove CTRL-M and make executable)</a:t>
            </a:r>
          </a:p>
          <a:p>
            <a:r>
              <a:rPr lang="en-001"/>
              <a:t>Create PASOE instance</a:t>
            </a:r>
          </a:p>
          <a:p>
            <a:r>
              <a:rPr lang="en-001"/>
              <a:t>Insert the Progress Library into the PASOE </a:t>
            </a:r>
          </a:p>
          <a:p>
            <a:r>
              <a:rPr lang="en-001"/>
              <a:t>Update </a:t>
            </a:r>
            <a:r>
              <a:rPr lang="en-001" err="1"/>
              <a:t>openedge.properties</a:t>
            </a:r>
            <a:endParaRPr lang="en-001"/>
          </a:p>
          <a:p>
            <a:r>
              <a:rPr lang="en-001"/>
              <a:t>Configure entry point script and expose the ports</a:t>
            </a:r>
          </a:p>
          <a:p>
            <a:pPr marL="0" indent="0">
              <a:buNone/>
            </a:pPr>
            <a:endParaRPr lang="en-001"/>
          </a:p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97490-D5B7-A781-73E8-B75594192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54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1B7B-7B32-0C08-AABF-A3FC03FE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The PASOE specific configuration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0708D-16B3-FBE0-D4F9-B4E22DACA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E94BE-DC51-59A6-5771-79871058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07" y="1916832"/>
            <a:ext cx="10704512" cy="5206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6AFD1-9A4D-C9CF-FCC8-E82431ABC19D}"/>
              </a:ext>
            </a:extLst>
          </p:cNvPr>
          <p:cNvSpPr/>
          <p:nvPr/>
        </p:nvSpPr>
        <p:spPr>
          <a:xfrm>
            <a:off x="983432" y="5949280"/>
            <a:ext cx="102971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6A5C2B-90CF-A266-B907-F5FF42889EB6}"/>
              </a:ext>
            </a:extLst>
          </p:cNvPr>
          <p:cNvSpPr/>
          <p:nvPr/>
        </p:nvSpPr>
        <p:spPr>
          <a:xfrm>
            <a:off x="1343472" y="3763895"/>
            <a:ext cx="5040560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387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28696" y="2464880"/>
            <a:ext cx="2567560" cy="4256824"/>
          </a:xfrm>
          <a:prstGeom prst="rect">
            <a:avLst/>
          </a:prstGeom>
        </p:spPr>
      </p:pic>
      <p:sp>
        <p:nvSpPr>
          <p:cNvPr id="20483" name="Titel 1"/>
          <p:cNvSpPr>
            <a:spLocks noGrp="1"/>
          </p:cNvSpPr>
          <p:nvPr>
            <p:ph type="title"/>
          </p:nvPr>
        </p:nvSpPr>
        <p:spPr>
          <a:xfrm>
            <a:off x="585019" y="1287715"/>
            <a:ext cx="10972800" cy="720725"/>
          </a:xfrm>
        </p:spPr>
        <p:txBody>
          <a:bodyPr/>
          <a:lstStyle/>
          <a:p>
            <a:r>
              <a:rPr lang="en-US" altLang="de-DE"/>
              <a:t>Agenda</a:t>
            </a:r>
          </a:p>
        </p:txBody>
      </p:sp>
      <p:sp>
        <p:nvSpPr>
          <p:cNvPr id="20484" name="Inhaltsplatzhalter 2"/>
          <p:cNvSpPr>
            <a:spLocks noGrp="1"/>
          </p:cNvSpPr>
          <p:nvPr>
            <p:ph idx="4294967295"/>
          </p:nvPr>
        </p:nvSpPr>
        <p:spPr>
          <a:xfrm>
            <a:off x="594782" y="2113192"/>
            <a:ext cx="10972800" cy="4608512"/>
          </a:xfrm>
        </p:spPr>
        <p:txBody>
          <a:bodyPr/>
          <a:lstStyle/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US" altLang="de-DE" b="1"/>
              <a:t>About us</a:t>
            </a:r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r>
              <a:rPr lang="en-001" altLang="de-DE"/>
              <a:t>Live Demo</a:t>
            </a:r>
          </a:p>
          <a:p>
            <a:pPr lvl="1"/>
            <a:r>
              <a:rPr lang="en-001" altLang="de-DE"/>
              <a:t>Plan</a:t>
            </a:r>
          </a:p>
          <a:p>
            <a:pPr lvl="1"/>
            <a:r>
              <a:rPr lang="en-001" altLang="de-DE"/>
              <a:t>Used Tool Stack</a:t>
            </a:r>
          </a:p>
          <a:p>
            <a:pPr lvl="1"/>
            <a:r>
              <a:rPr lang="en-001" altLang="de-DE"/>
              <a:t>Out of Scope</a:t>
            </a:r>
          </a:p>
          <a:p>
            <a:pPr lvl="1"/>
            <a:r>
              <a:rPr lang="en-001" altLang="de-DE"/>
              <a:t>Workspace Setup</a:t>
            </a:r>
          </a:p>
          <a:p>
            <a:pPr lvl="1"/>
            <a:endParaRPr lang="en-001" altLang="de-DE"/>
          </a:p>
          <a:p>
            <a:pPr lvl="1"/>
            <a:endParaRPr lang="en-001" altLang="de-DE"/>
          </a:p>
          <a:p>
            <a:pPr>
              <a:buClr>
                <a:srgbClr val="205A7D"/>
              </a:buClr>
              <a:buFont typeface="Wingdings" panose="05000000000000000000" pitchFamily="2" charset="2"/>
              <a:buChar char="§"/>
            </a:pPr>
            <a:endParaRPr lang="en-001" altLang="de-DE"/>
          </a:p>
          <a:p>
            <a:pPr marL="0" indent="0">
              <a:buClr>
                <a:srgbClr val="205A7D"/>
              </a:buClr>
              <a:buNone/>
            </a:pPr>
            <a:endParaRPr lang="en-US" altLang="de-DE"/>
          </a:p>
          <a:p>
            <a:pPr marL="0" indent="0">
              <a:buNone/>
            </a:pPr>
            <a:endParaRPr lang="en-US" altLang="de-DE" b="1"/>
          </a:p>
          <a:p>
            <a:endParaRPr lang="en-US" altLang="de-DE"/>
          </a:p>
        </p:txBody>
      </p:sp>
      <p:sp>
        <p:nvSpPr>
          <p:cNvPr id="20486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7CE148-3A90-4113-A9CB-A1FD6DE796F6}" type="slidenum">
              <a:rPr lang="en-US" altLang="de-DE" sz="12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de-DE" sz="120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FED0372-3E82-47E6-8817-8E74EC636AB2}"/>
              </a:ext>
            </a:extLst>
          </p:cNvPr>
          <p:cNvSpPr/>
          <p:nvPr/>
        </p:nvSpPr>
        <p:spPr>
          <a:xfrm>
            <a:off x="911424" y="2100465"/>
            <a:ext cx="3528392" cy="499823"/>
          </a:xfrm>
          <a:prstGeom prst="rect">
            <a:avLst/>
          </a:prstGeom>
          <a:noFill/>
          <a:ln w="53975">
            <a:solidFill>
              <a:srgbClr val="205A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75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28B2-663B-C7EA-E64E-23F4AB40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Target Docker Workspace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DCEC-4694-A6E4-C125-DF59BC96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90B80-FB10-DDE4-BBE7-5FADB3079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DE1AB-10C7-DC26-1C27-FAB1374F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046" y="2492896"/>
            <a:ext cx="1312017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5403-4DC3-245C-EA80-0483B951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Work spaces 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81E3-AF00-A5B6-C33C-322F21E6F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782" y="2078037"/>
            <a:ext cx="4925154" cy="4608512"/>
          </a:xfrm>
        </p:spPr>
        <p:txBody>
          <a:bodyPr/>
          <a:lstStyle/>
          <a:p>
            <a:r>
              <a:rPr lang="en-001"/>
              <a:t>Git workspace 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8707-BB78-915C-8657-7733C5F40B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D7813-8405-9DFB-B69A-309A4663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80928"/>
            <a:ext cx="4229100" cy="34956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C2E6AE-70B6-C057-E82C-EC615B5A456C}"/>
              </a:ext>
            </a:extLst>
          </p:cNvPr>
          <p:cNvSpPr txBox="1">
            <a:spLocks/>
          </p:cNvSpPr>
          <p:nvPr/>
        </p:nvSpPr>
        <p:spPr bwMode="auto">
          <a:xfrm>
            <a:off x="5842389" y="2078037"/>
            <a:ext cx="492515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5A7D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5A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5A7D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5A7D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05A7D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001" kern="0"/>
              <a:t>Jenkins Build workspace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de-DE"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7E2B6-A960-A75B-547D-18729E5E1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452" y="2717437"/>
            <a:ext cx="7585670" cy="35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F3C8-D895-7FBF-20CE-FC0C21DE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In scope for the live coding demo: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5329-6EC5-3E99-203E-B4F36978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err="1"/>
              <a:t>Jenkinsfile</a:t>
            </a:r>
            <a:r>
              <a:rPr lang="en-001"/>
              <a:t> for multi-branch pipeline</a:t>
            </a:r>
          </a:p>
          <a:p>
            <a:endParaRPr lang="en-001"/>
          </a:p>
          <a:p>
            <a:r>
              <a:rPr lang="en-001"/>
              <a:t>Build.xml an Ant build script to compile, create the library and prepare the Docker workspace</a:t>
            </a:r>
          </a:p>
          <a:p>
            <a:endParaRPr lang="en-001"/>
          </a:p>
          <a:p>
            <a:r>
              <a:rPr lang="en-001" err="1"/>
              <a:t>Dockerfile</a:t>
            </a:r>
            <a:r>
              <a:rPr lang="en-001"/>
              <a:t> to build the Docker image 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050B7-6346-728E-5839-9BD8D04B4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03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C00D-4112-1BB5-16C8-D30ADC34C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1026" name="Picture 2" descr="Action">
            <a:extLst>
              <a:ext uri="{FF2B5EF4-FFF2-40B4-BE49-F238E27FC236}">
                <a16:creationId xmlns:a16="http://schemas.microsoft.com/office/drawing/2014/main" id="{36A69CCA-E277-7764-878D-4888D1F5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290813"/>
            <a:ext cx="7958162" cy="52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97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A8986-7DCE-72AA-C577-0D0CFFF5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PUG Challenge Americas is coming back!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D584CA-1F6E-3566-EFE0-FB63CFAE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November 13 – 15, 2023 (Monday to Wednesday)</a:t>
            </a:r>
          </a:p>
          <a:p>
            <a:r>
              <a:rPr lang="en-US"/>
              <a:t>Burlington, MA</a:t>
            </a:r>
          </a:p>
          <a:p>
            <a:r>
              <a:rPr lang="en-US"/>
              <a:t>OpenEdge focused, purely technical content, 50+ break-out sessions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459524-4813-7CBD-7BAB-6685F3A1F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2F1966-D379-5DD1-5090-ED5F5FAD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75" y="2017863"/>
            <a:ext cx="4364214" cy="259184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C7663B-3ED4-9CFB-830D-26F19663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1720850" cy="114574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10894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7DB74-A472-6FDE-4FE5-28A5DAE6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/ recorded Webinars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89BF7-CB64-6BE2-D3F7-BDBA076E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July 20</a:t>
            </a:r>
            <a:r>
              <a:rPr lang="en-US" baseline="30000"/>
              <a:t>th</a:t>
            </a:r>
            <a:r>
              <a:rPr lang="en-US"/>
              <a:t> – Using .NET core with OpenEdge, Mike Fechner</a:t>
            </a:r>
          </a:p>
          <a:p>
            <a:r>
              <a:rPr lang="en-US"/>
              <a:t>June 8</a:t>
            </a:r>
            <a:r>
              <a:rPr lang="en-US" baseline="30000"/>
              <a:t>th</a:t>
            </a:r>
            <a:r>
              <a:rPr lang="en-US"/>
              <a:t> : Office 365 authentication for OpenEdge GUI applications</a:t>
            </a:r>
          </a:p>
          <a:p>
            <a:r>
              <a:rPr lang="en-US"/>
              <a:t>May 18</a:t>
            </a:r>
            <a:r>
              <a:rPr lang="en-US" baseline="30000"/>
              <a:t>th</a:t>
            </a:r>
            <a:r>
              <a:rPr lang="en-US"/>
              <a:t> : ABL Logging: From Files to the Cloud, with No Code Changes</a:t>
            </a:r>
          </a:p>
          <a:p>
            <a:r>
              <a:rPr lang="en-US"/>
              <a:t>April 20</a:t>
            </a:r>
            <a:r>
              <a:rPr lang="en-US" baseline="30000"/>
              <a:t>th</a:t>
            </a:r>
            <a:r>
              <a:rPr lang="en-US"/>
              <a:t> : What is my AppServer doing all day long? </a:t>
            </a:r>
          </a:p>
          <a:p>
            <a:r>
              <a:rPr lang="en-US"/>
              <a:t>March 29</a:t>
            </a:r>
            <a:r>
              <a:rPr lang="en-US" baseline="30000"/>
              <a:t>th</a:t>
            </a:r>
            <a:r>
              <a:rPr lang="en-US"/>
              <a:t> : Mysteries of </a:t>
            </a:r>
            <a:r>
              <a:rPr lang="en-US" err="1"/>
              <a:t>ProDataset</a:t>
            </a:r>
            <a:r>
              <a:rPr lang="en-US"/>
              <a:t> and Temp-Table parameters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r>
              <a:rPr lang="en-US">
                <a:hlinkClick r:id="rId2"/>
              </a:rPr>
              <a:t>https://www.consultingwerk.com/news/events</a:t>
            </a:r>
            <a:r>
              <a:rPr lang="en-US"/>
              <a:t> </a:t>
            </a:r>
          </a:p>
          <a:p>
            <a:r>
              <a:rPr lang="en-US">
                <a:hlinkClick r:id="rId3"/>
              </a:rPr>
              <a:t>https://www.youtube.com/@consultingwerk</a:t>
            </a:r>
            <a:r>
              <a:rPr lang="en-US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A130DA-A3A5-85BC-34BC-00B4D5668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BD0934-A4B3-89C3-467F-42AD2D8B6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329" y="4457701"/>
            <a:ext cx="3605121" cy="24003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02058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7DB74-A472-6FDE-4FE5-28A5DAE6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Webinars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589BF7-CB64-6BE2-D3F7-BDBA076E2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will continue this webinar series after PUG Challenge Europe, OpenEdge world-tour in Las Vegas and PUG Challenge Americas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r>
              <a:rPr lang="en-US">
                <a:hlinkClick r:id="rId2"/>
              </a:rPr>
              <a:t>https://www.consultingwerk.com/news/events</a:t>
            </a:r>
            <a:r>
              <a:rPr lang="en-US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A130DA-A3A5-85BC-34BC-00B4D5668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BD0934-A4B3-89C3-467F-42AD2D8B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329" y="4457701"/>
            <a:ext cx="3605121" cy="24003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504740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2139-B7C9-0FD0-198F-B7B3FEF2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Questions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970C-DC67-86B6-DB43-94C30046C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6DFAD-32D5-78AF-05E6-C5E3B89CC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8D22F4-CCCB-3BF3-E060-787665DB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61" y="2025650"/>
            <a:ext cx="45148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9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7C67-F3B4-DAEE-9D86-1B3761495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A229A1C-0AB0-52C3-DF25-56F92747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0" y="1196752"/>
            <a:ext cx="144016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6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7C67-F3B4-DAEE-9D86-1B3761495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A229A1C-0AB0-52C3-DF25-56F92747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0" y="1196752"/>
            <a:ext cx="144016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9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Consultingwerk Software Services Ltd.</a:t>
            </a:r>
          </a:p>
        </p:txBody>
      </p:sp>
      <p:sp>
        <p:nvSpPr>
          <p:cNvPr id="18437" name="Foliennummernplatzhalt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1DC2F5A-37AB-4D9C-B890-991CD78F0670}" type="slidenum">
              <a:rPr lang="de-DE" altLang="de-DE" sz="12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de-DE" altLang="de-DE" sz="1200"/>
          </a:p>
        </p:txBody>
      </p:sp>
      <p:sp>
        <p:nvSpPr>
          <p:cNvPr id="18435" name="Inhaltsplatzhalter 2"/>
          <p:cNvSpPr>
            <a:spLocks noGrp="1"/>
          </p:cNvSpPr>
          <p:nvPr>
            <p:ph idx="1"/>
          </p:nvPr>
        </p:nvSpPr>
        <p:spPr>
          <a:xfrm>
            <a:off x="624416" y="2060848"/>
            <a:ext cx="11328402" cy="46085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de-DE"/>
              <a:t>Independent IT consulting organization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de-DE"/>
              <a:t>Focusing on </a:t>
            </a:r>
            <a:r>
              <a:rPr lang="en-US" altLang="de-DE" b="1"/>
              <a:t>OpenEdge</a:t>
            </a:r>
            <a:r>
              <a:rPr lang="en-US" altLang="de-DE"/>
              <a:t> and </a:t>
            </a:r>
            <a:r>
              <a:rPr lang="en-US" altLang="de-DE" b="1"/>
              <a:t>related technology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de-DE"/>
              <a:t>Located in Cologne, Germany, subsidiaries in UK, USA and Romania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de-DE"/>
              <a:t>Customers in Europe, North America, Australia and South Africa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de-DE"/>
              <a:t>Vendor of developer tools and consulting services</a:t>
            </a:r>
          </a:p>
          <a:p>
            <a:pPr>
              <a:spcBef>
                <a:spcPts val="0"/>
              </a:spcBef>
            </a:pPr>
            <a:r>
              <a:rPr lang="en-US" altLang="de-DE"/>
              <a:t>Specialized in GUI for .NET, Angular, OO, Software Architecture, Application Integration</a:t>
            </a:r>
          </a:p>
          <a:p>
            <a:pPr>
              <a:spcBef>
                <a:spcPts val="0"/>
              </a:spcBef>
            </a:pPr>
            <a:r>
              <a:rPr lang="en-US" altLang="de-DE"/>
              <a:t>Experts in OpenEdge Application Modernization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653" y="1287715"/>
            <a:ext cx="1763688" cy="17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7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93969-946E-40DE-AE80-A6E71230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Services Portfolio, Progress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4630E4-81DD-47C1-9600-038F3B80E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OpenEdge (ABL, Developer Tools, Database, PASOE, …)</a:t>
            </a:r>
          </a:p>
          <a:p>
            <a:r>
              <a:rPr lang="de-DE"/>
              <a:t>Telerik </a:t>
            </a:r>
            <a:r>
              <a:rPr lang="de-DE" err="1"/>
              <a:t>DevCraft</a:t>
            </a:r>
            <a:r>
              <a:rPr lang="de-DE"/>
              <a:t> (.NET, Kendo UI, Angular, …), Telerik Reporting</a:t>
            </a:r>
          </a:p>
          <a:p>
            <a:r>
              <a:rPr lang="de-DE"/>
              <a:t>OpenEdge </a:t>
            </a:r>
            <a:r>
              <a:rPr lang="de-DE" err="1"/>
              <a:t>UltraControls</a:t>
            </a:r>
            <a:r>
              <a:rPr lang="de-DE"/>
              <a:t> (Infragistics .NET)</a:t>
            </a:r>
          </a:p>
          <a:p>
            <a:r>
              <a:rPr lang="de-DE"/>
              <a:t>Telerik </a:t>
            </a:r>
            <a:r>
              <a:rPr lang="de-DE" err="1"/>
              <a:t>Sitefinity</a:t>
            </a:r>
            <a:r>
              <a:rPr lang="de-DE"/>
              <a:t> CMS (incl. </a:t>
            </a:r>
            <a:r>
              <a:rPr lang="de-DE" err="1"/>
              <a:t>integration</a:t>
            </a:r>
            <a:r>
              <a:rPr lang="de-DE"/>
              <a:t> with OpenEdge </a:t>
            </a:r>
            <a:r>
              <a:rPr lang="de-DE" err="1"/>
              <a:t>applications</a:t>
            </a:r>
            <a:r>
              <a:rPr lang="de-DE"/>
              <a:t>)</a:t>
            </a:r>
          </a:p>
          <a:p>
            <a:r>
              <a:rPr lang="de-DE" err="1"/>
              <a:t>Kinvey</a:t>
            </a:r>
            <a:r>
              <a:rPr lang="de-DE"/>
              <a:t> Plattform, </a:t>
            </a:r>
            <a:r>
              <a:rPr lang="de-DE" err="1"/>
              <a:t>NativeScript</a:t>
            </a:r>
            <a:endParaRPr lang="de-DE"/>
          </a:p>
          <a:p>
            <a:r>
              <a:rPr lang="de-DE"/>
              <a:t>Corticon BRMS</a:t>
            </a:r>
          </a:p>
          <a:p>
            <a:r>
              <a:rPr lang="de-DE" err="1"/>
              <a:t>WhatsUp</a:t>
            </a:r>
            <a:r>
              <a:rPr lang="de-DE"/>
              <a:t> Gold </a:t>
            </a:r>
            <a:r>
              <a:rPr lang="de-DE" err="1"/>
              <a:t>infrastructure</a:t>
            </a:r>
            <a:r>
              <a:rPr lang="de-DE"/>
              <a:t>-, network- and </a:t>
            </a:r>
            <a:r>
              <a:rPr lang="de-DE" err="1"/>
              <a:t>application</a:t>
            </a:r>
            <a:r>
              <a:rPr lang="de-DE"/>
              <a:t> </a:t>
            </a:r>
            <a:r>
              <a:rPr lang="de-DE" err="1"/>
              <a:t>monitoring</a:t>
            </a:r>
            <a:endParaRPr lang="de-DE"/>
          </a:p>
          <a:p>
            <a:r>
              <a:rPr lang="de-DE"/>
              <a:t>Kemp </a:t>
            </a:r>
            <a:r>
              <a:rPr lang="de-DE" err="1"/>
              <a:t>Loadmaster</a:t>
            </a:r>
            <a:endParaRPr lang="de-DE"/>
          </a:p>
          <a:p>
            <a:r>
              <a:rPr lang="de-DE"/>
              <a:t>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A2E5CF-4E1A-4801-B31E-CCC932ED1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08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FE341-E676-4454-81DC-B2605A8F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 Portfolio, related products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C18FB4-3455-421F-ADA2-AA6007C46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Protop</a:t>
            </a:r>
            <a:r>
              <a:rPr lang="en-US"/>
              <a:t> Database Monitoring</a:t>
            </a:r>
          </a:p>
          <a:p>
            <a:r>
              <a:rPr lang="en-US" err="1"/>
              <a:t>Combit</a:t>
            </a:r>
            <a:r>
              <a:rPr lang="en-US"/>
              <a:t> List &amp; Label</a:t>
            </a:r>
          </a:p>
          <a:p>
            <a:r>
              <a:rPr lang="en-US"/>
              <a:t>Web frameworks, e.g. Angular</a:t>
            </a:r>
          </a:p>
          <a:p>
            <a:r>
              <a:rPr lang="en-US"/>
              <a:t>.NET</a:t>
            </a:r>
          </a:p>
          <a:p>
            <a:r>
              <a:rPr lang="en-US"/>
              <a:t>Java</a:t>
            </a:r>
          </a:p>
          <a:p>
            <a:r>
              <a:rPr lang="en-US" err="1"/>
              <a:t>ElasticSearch</a:t>
            </a:r>
            <a:r>
              <a:rPr lang="en-US"/>
              <a:t>, Lucene</a:t>
            </a:r>
          </a:p>
          <a:p>
            <a:r>
              <a:rPr lang="en-US"/>
              <a:t>Amazon AWS, Azure </a:t>
            </a:r>
          </a:p>
          <a:p>
            <a:r>
              <a:rPr lang="en-US"/>
              <a:t>DevOps, Docker, Jenkins, ANT, Gradle, JIRA, …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2201E7-0C74-4FD8-8DC3-4F1C0C0791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DBD99-5C7D-4915-8C10-C12563F4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Daniel van Doorn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36C4AC-8299-430E-925B-B6A1A2496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34" y="1936752"/>
            <a:ext cx="6913018" cy="4608512"/>
          </a:xfrm>
        </p:spPr>
        <p:txBody>
          <a:bodyPr/>
          <a:lstStyle/>
          <a:p>
            <a:r>
              <a:rPr lang="de-DE" altLang="de-DE"/>
              <a:t>Senior Consultant </a:t>
            </a:r>
          </a:p>
          <a:p>
            <a:r>
              <a:rPr lang="en-GB"/>
              <a:t>Started developing Progress in 1997 with version 7. </a:t>
            </a:r>
          </a:p>
          <a:p>
            <a:r>
              <a:rPr lang="en-001"/>
              <a:t>DevOps</a:t>
            </a:r>
          </a:p>
          <a:p>
            <a:pPr lvl="1"/>
            <a:r>
              <a:rPr lang="en-001"/>
              <a:t>Build &amp; Deployment of OpenEdge applications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B70B48-0B0B-4F61-9DEA-2078D2731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Unit Testing ABL Applications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03CFDD-29F4-42B9-973C-26BE33D1F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8" name="Picture 7" descr="A person in a blue shirt&#10;&#10;Description automatically generated with medium confidence">
            <a:extLst>
              <a:ext uri="{FF2B5EF4-FFF2-40B4-BE49-F238E27FC236}">
                <a16:creationId xmlns:a16="http://schemas.microsoft.com/office/drawing/2014/main" id="{5DB11393-12E0-4A92-87FE-A9AB5CB5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90" y="1936752"/>
            <a:ext cx="4135876" cy="41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898A-1E97-4238-922D-F8FA900D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Building the Docker image: Tool Stack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270F6-A354-48D2-89D6-C2F442512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 err="1"/>
              <a:t>Gogs</a:t>
            </a:r>
            <a:r>
              <a:rPr lang="en-001"/>
              <a:t> (Go Git Server + </a:t>
            </a:r>
            <a:r>
              <a:rPr lang="en-001" err="1"/>
              <a:t>Postgresql</a:t>
            </a:r>
            <a:r>
              <a:rPr lang="en-001"/>
              <a:t> DB for Git)</a:t>
            </a:r>
          </a:p>
          <a:p>
            <a:r>
              <a:rPr lang="en-001"/>
              <a:t>Git</a:t>
            </a:r>
          </a:p>
          <a:p>
            <a:r>
              <a:rPr lang="en-001"/>
              <a:t>Jenkins and Git plugin</a:t>
            </a:r>
          </a:p>
          <a:p>
            <a:r>
              <a:rPr lang="en-001"/>
              <a:t>Ant &amp; PCT (From the DLC)</a:t>
            </a:r>
          </a:p>
          <a:p>
            <a:r>
              <a:rPr lang="en-001"/>
              <a:t>Docker desktop</a:t>
            </a:r>
          </a:p>
          <a:p>
            <a:r>
              <a:rPr lang="en-001"/>
              <a:t>WSL2 + Ubuntu</a:t>
            </a:r>
          </a:p>
          <a:p>
            <a:r>
              <a:rPr lang="en-001"/>
              <a:t>OpenEdge and OpenEdge PASOE Docker image (12.7.0)</a:t>
            </a:r>
          </a:p>
          <a:p>
            <a:r>
              <a:rPr lang="en-001"/>
              <a:t>Java (17.0.4)</a:t>
            </a:r>
          </a:p>
          <a:p>
            <a:r>
              <a:rPr lang="en-001"/>
              <a:t>Visual Studio Code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3ACB-C312-442C-B5A4-9A17ADE2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72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9A4C-56A5-2646-A0C0-10A76A1A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01"/>
              <a:t>Building the Docker image: Out of Scope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9ED5-5D5D-E6E2-9950-521A2223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01"/>
              <a:t>PASOE security / authentication</a:t>
            </a:r>
          </a:p>
          <a:p>
            <a:r>
              <a:rPr lang="en-001"/>
              <a:t>Database connections </a:t>
            </a:r>
          </a:p>
          <a:p>
            <a:r>
              <a:rPr lang="en-001"/>
              <a:t>Database containers</a:t>
            </a:r>
          </a:p>
          <a:p>
            <a:r>
              <a:rPr lang="en-001"/>
              <a:t>Command Line configuration:</a:t>
            </a:r>
          </a:p>
          <a:p>
            <a:pPr lvl="1"/>
            <a:r>
              <a:rPr lang="en-001" err="1"/>
              <a:t>tcman</a:t>
            </a:r>
            <a:r>
              <a:rPr lang="en-001"/>
              <a:t> feature &lt;like enable/disable HTTP&gt; </a:t>
            </a:r>
          </a:p>
          <a:p>
            <a:pPr lvl="1"/>
            <a:r>
              <a:rPr lang="de-DE"/>
              <a:t>S</a:t>
            </a:r>
            <a:r>
              <a:rPr lang="en-001" err="1"/>
              <a:t>ecprop</a:t>
            </a:r>
            <a:r>
              <a:rPr lang="en-001"/>
              <a:t> for updating </a:t>
            </a:r>
            <a:r>
              <a:rPr lang="en-001" err="1"/>
              <a:t>oeablSecurity.properties</a:t>
            </a:r>
            <a:endParaRPr lang="en-001"/>
          </a:p>
          <a:p>
            <a:r>
              <a:rPr lang="en-001"/>
              <a:t>Scripts to make this demo easier (will be viewed)</a:t>
            </a:r>
          </a:p>
          <a:p>
            <a:endParaRPr lang="en-001"/>
          </a:p>
          <a:p>
            <a:endParaRPr lang="en-001"/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461B9-440A-D424-B2EF-BF79A8D717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06EC575-DB4A-422A-8A09-0E4784B2222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543009"/>
      </p:ext>
    </p:extLst>
  </p:cSld>
  <p:clrMapOvr>
    <a:masterClrMapping/>
  </p:clrMapOvr>
</p:sld>
</file>

<file path=ppt/theme/theme1.xml><?xml version="1.0" encoding="utf-8"?>
<a:theme xmlns:a="http://schemas.openxmlformats.org/drawingml/2006/main" name="consultingwerk">
  <a:themeElements>
    <a:clrScheme name="Benutzerdefiniert 1">
      <a:dk1>
        <a:srgbClr val="000000"/>
      </a:dk1>
      <a:lt1>
        <a:srgbClr val="FFFFFF"/>
      </a:lt1>
      <a:dk2>
        <a:srgbClr val="0070C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sultingwe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nsultingwe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sultingwer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sultingwer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sultingwer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sultingwer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sultingwer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sultingwer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b91399-4dde-4e26-a3c2-32dc6feb7395">
      <Terms xmlns="http://schemas.microsoft.com/office/infopath/2007/PartnerControls"/>
    </lcf76f155ced4ddcb4097134ff3c332f>
    <TaxCatchAll xmlns="4795ef30-8b17-48bb-b86c-e61395140d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E3A1574B330F440AC6C89193FB3A76C" ma:contentTypeVersion="19" ma:contentTypeDescription="Ein neues Dokument erstellen." ma:contentTypeScope="" ma:versionID="db8c4c198949ca107c5c39c0d50b27b4">
  <xsd:schema xmlns:xsd="http://www.w3.org/2001/XMLSchema" xmlns:xs="http://www.w3.org/2001/XMLSchema" xmlns:p="http://schemas.microsoft.com/office/2006/metadata/properties" xmlns:ns2="4795ef30-8b17-48bb-b86c-e61395140d88" xmlns:ns3="66b91399-4dde-4e26-a3c2-32dc6feb7395" targetNamespace="http://schemas.microsoft.com/office/2006/metadata/properties" ma:root="true" ma:fieldsID="3dd5fbd90305a7c9d63ab1f5269890af" ns2:_="" ns3:_="">
    <xsd:import namespace="4795ef30-8b17-48bb-b86c-e61395140d88"/>
    <xsd:import namespace="66b91399-4dde-4e26-a3c2-32dc6feb73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95ef30-8b17-48bb-b86c-e61395140d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Freigabehinweishash" ma:internalName="SharingHintHash" ma:readOnly="true">
      <xsd:simpleType>
        <xsd:restriction base="dms:Text"/>
      </xsd:simpleType>
    </xsd:element>
    <xsd:element name="SharedWithDetails" ma:index="10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89735085-18ed-41d2-b285-3e30cc4b8fcc}" ma:internalName="TaxCatchAll" ma:showField="CatchAllData" ma:web="4795ef30-8b17-48bb-b86c-e61395140d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91399-4dde-4e26-a3c2-32dc6feb73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Bildmarkierungen" ma:readOnly="false" ma:fieldId="{5cf76f15-5ced-4ddc-b409-7134ff3c332f}" ma:taxonomyMulti="true" ma:sspId="2b42ab1f-d634-486b-9a37-755f9419f9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EE2FA4-9C5A-475A-B4A8-92831611F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BD40F-E329-4DB2-BCA5-2D23A3FA3F05}">
  <ds:schemaRefs>
    <ds:schemaRef ds:uri="4795ef30-8b17-48bb-b86c-e61395140d88"/>
    <ds:schemaRef ds:uri="66b91399-4dde-4e26-a3c2-32dc6feb73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C42893-9617-427A-B85D-1733FF39EB40}">
  <ds:schemaRefs>
    <ds:schemaRef ds:uri="4795ef30-8b17-48bb-b86c-e61395140d88"/>
    <ds:schemaRef ds:uri="66b91399-4dde-4e26-a3c2-32dc6feb73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consultingwerk</vt:lpstr>
      <vt:lpstr>Live demo - Building a Pasoe Docker image in a pipeline</vt:lpstr>
      <vt:lpstr>Agenda</vt:lpstr>
      <vt:lpstr>PowerPoint Presentation</vt:lpstr>
      <vt:lpstr>Consultingwerk Software Services Ltd.</vt:lpstr>
      <vt:lpstr>Services Portfolio, Progress Software</vt:lpstr>
      <vt:lpstr>Services Portfolio, related products</vt:lpstr>
      <vt:lpstr>Daniel van Doorn</vt:lpstr>
      <vt:lpstr>Building the Docker image: Tool Stack</vt:lpstr>
      <vt:lpstr>Building the Docker image: Out of Scope</vt:lpstr>
      <vt:lpstr>Building the Docker image: The plan</vt:lpstr>
      <vt:lpstr>Live Demo</vt:lpstr>
      <vt:lpstr>Git workspace</vt:lpstr>
      <vt:lpstr>Out of scope for the demo Already provided in the workspace</vt:lpstr>
      <vt:lpstr>The API </vt:lpstr>
      <vt:lpstr>Entry Point Script</vt:lpstr>
      <vt:lpstr>commit.cmd</vt:lpstr>
      <vt:lpstr>run.cmd</vt:lpstr>
      <vt:lpstr>Requirements for PASOE Docker image</vt:lpstr>
      <vt:lpstr>The PASOE specific configuration</vt:lpstr>
      <vt:lpstr>Target Docker Workspace</vt:lpstr>
      <vt:lpstr>Work spaces </vt:lpstr>
      <vt:lpstr>In scope for the live coding demo:</vt:lpstr>
      <vt:lpstr>PowerPoint Presentation</vt:lpstr>
      <vt:lpstr>PUG Challenge Americas is coming back!</vt:lpstr>
      <vt:lpstr>Previous / recorded Webinars</vt:lpstr>
      <vt:lpstr>Next Webinars</vt:lpstr>
      <vt:lpstr>Questions</vt:lpstr>
      <vt:lpstr>PowerPoint Presentation</vt:lpstr>
    </vt:vector>
  </TitlesOfParts>
  <Company>Consultingwerk Ltd.</Company>
  <LinksUpToDate>false</LinksUpToDate>
  <SharedDoc>false</SharedDoc>
  <HyperlinkBase>http://www.consultingwerk.de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OOABL Features in N-Tier Environments</dc:title>
  <dc:subject>Progress Software Exchange 2007 / ARCH-9</dc:subject>
  <dc:creator>Mike Fechner</dc:creator>
  <cp:revision>1</cp:revision>
  <dcterms:created xsi:type="dcterms:W3CDTF">2006-09-21T09:44:05Z</dcterms:created>
  <dcterms:modified xsi:type="dcterms:W3CDTF">2023-08-10T18:59:43Z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0x0101009E3A1574B330F440AC6C89193FB3A76C</vt:lpwstr>
  </property>
  <property fmtid="{D5CDD505-2E9C-101B-9397-08002B2CF9AE}" pid="3" name="MediaServiceImageTags">
    <vt:lpwstr/>
  </property>
</Properties>
</file>